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Roboto Slab"/>
      <p:regular r:id="rId15"/>
      <p:bold r:id="rId16"/>
    </p:embeddedFon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notesMaster" Target="notesMasters/notesMaster.xml"/><Relationship Id="rId9" Type="http://schemas.openxmlformats.org/officeDocument/2006/relationships/slide" Target="slides/slide4.xml"/><Relationship Id="rId15" Type="http://schemas.openxmlformats.org/officeDocument/2006/relationships/font" Target="fonts/RobotoSlab-regular.fntdata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font" Target="fonts/RobotoSlab-bold.fntdata"/><Relationship Id="rId5" Type="http://schemas.openxmlformats.org/officeDocument/2006/relationships/slide" Target="slides/slide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4000"/>
            </a:lvl1pPr>
            <a:lvl2pPr lvl="1" rtl="0" algn="ctr">
              <a:spcBef>
                <a:spcPts val="0"/>
              </a:spcBef>
              <a:buSzPct val="100000"/>
              <a:defRPr sz="4000"/>
            </a:lvl2pPr>
            <a:lvl3pPr lvl="2" rtl="0" algn="ctr">
              <a:spcBef>
                <a:spcPts val="0"/>
              </a:spcBef>
              <a:buSzPct val="100000"/>
              <a:defRPr sz="4000"/>
            </a:lvl3pPr>
            <a:lvl4pPr lvl="3" rtl="0" algn="ctr">
              <a:spcBef>
                <a:spcPts val="0"/>
              </a:spcBef>
              <a:buSzPct val="100000"/>
              <a:defRPr sz="4000"/>
            </a:lvl4pPr>
            <a:lvl5pPr lvl="4" rtl="0" algn="ctr">
              <a:spcBef>
                <a:spcPts val="0"/>
              </a:spcBef>
              <a:buSzPct val="100000"/>
              <a:defRPr sz="4000"/>
            </a:lvl5pPr>
            <a:lvl6pPr lvl="5" rtl="0" algn="ctr">
              <a:spcBef>
                <a:spcPts val="0"/>
              </a:spcBef>
              <a:buSzPct val="100000"/>
              <a:defRPr sz="4000"/>
            </a:lvl6pPr>
            <a:lvl7pPr lvl="6" rtl="0" algn="ctr">
              <a:spcBef>
                <a:spcPts val="0"/>
              </a:spcBef>
              <a:buSzPct val="100000"/>
              <a:defRPr sz="4000"/>
            </a:lvl7pPr>
            <a:lvl8pPr lvl="7" rtl="0" algn="ctr">
              <a:spcBef>
                <a:spcPts val="0"/>
              </a:spcBef>
              <a:buSzPct val="100000"/>
              <a:defRPr sz="4000"/>
            </a:lvl8pPr>
            <a:lvl9pPr lvl="8" rtl="0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4800"/>
            </a:lvl1pPr>
            <a:lvl2pPr lvl="1" rtl="0" algn="ctr">
              <a:spcBef>
                <a:spcPts val="0"/>
              </a:spcBef>
              <a:buSzPct val="100000"/>
              <a:defRPr sz="4800"/>
            </a:lvl2pPr>
            <a:lvl3pPr lvl="2" rtl="0" algn="ctr">
              <a:spcBef>
                <a:spcPts val="0"/>
              </a:spcBef>
              <a:buSzPct val="100000"/>
              <a:defRPr sz="4800"/>
            </a:lvl3pPr>
            <a:lvl4pPr lvl="3" rtl="0" algn="ctr">
              <a:spcBef>
                <a:spcPts val="0"/>
              </a:spcBef>
              <a:buSzPct val="100000"/>
              <a:defRPr sz="4800"/>
            </a:lvl4pPr>
            <a:lvl5pPr lvl="4" rtl="0" algn="ctr">
              <a:spcBef>
                <a:spcPts val="0"/>
              </a:spcBef>
              <a:buSzPct val="100000"/>
              <a:defRPr sz="4800"/>
            </a:lvl5pPr>
            <a:lvl6pPr lvl="5" rtl="0" algn="ctr">
              <a:spcBef>
                <a:spcPts val="0"/>
              </a:spcBef>
              <a:buSzPct val="100000"/>
              <a:defRPr sz="4800"/>
            </a:lvl6pPr>
            <a:lvl7pPr lvl="6" rtl="0" algn="ctr">
              <a:spcBef>
                <a:spcPts val="0"/>
              </a:spcBef>
              <a:buSzPct val="100000"/>
              <a:defRPr sz="4800"/>
            </a:lvl7pPr>
            <a:lvl8pPr lvl="7" rtl="0" algn="ctr">
              <a:spcBef>
                <a:spcPts val="0"/>
              </a:spcBef>
              <a:buSzPct val="100000"/>
              <a:defRPr sz="4800"/>
            </a:lvl8pPr>
            <a:lvl9pPr lvl="8" rtl="0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7999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899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199" cy="1506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3800"/>
            </a:lvl1pPr>
            <a:lvl2pPr lvl="1" rtl="0" algn="ctr">
              <a:spcBef>
                <a:spcPts val="0"/>
              </a:spcBef>
              <a:buSzPct val="100000"/>
              <a:defRPr sz="3800"/>
            </a:lvl2pPr>
            <a:lvl3pPr lvl="2" rtl="0" algn="ctr">
              <a:spcBef>
                <a:spcPts val="0"/>
              </a:spcBef>
              <a:buSzPct val="100000"/>
              <a:defRPr sz="3800"/>
            </a:lvl3pPr>
            <a:lvl4pPr lvl="3" rtl="0" algn="ctr">
              <a:spcBef>
                <a:spcPts val="0"/>
              </a:spcBef>
              <a:buSzPct val="100000"/>
              <a:defRPr sz="3800"/>
            </a:lvl4pPr>
            <a:lvl5pPr lvl="4" rtl="0" algn="ctr">
              <a:spcBef>
                <a:spcPts val="0"/>
              </a:spcBef>
              <a:buSzPct val="100000"/>
              <a:defRPr sz="3800"/>
            </a:lvl5pPr>
            <a:lvl6pPr lvl="5" rtl="0" algn="ctr">
              <a:spcBef>
                <a:spcPts val="0"/>
              </a:spcBef>
              <a:buSzPct val="100000"/>
              <a:defRPr sz="3800"/>
            </a:lvl6pPr>
            <a:lvl7pPr lvl="6" rtl="0" algn="ctr">
              <a:spcBef>
                <a:spcPts val="0"/>
              </a:spcBef>
              <a:buSzPct val="100000"/>
              <a:defRPr sz="3800"/>
            </a:lvl7pPr>
            <a:lvl8pPr lvl="7" rtl="0" algn="ctr">
              <a:spcBef>
                <a:spcPts val="0"/>
              </a:spcBef>
              <a:buSzPct val="100000"/>
              <a:defRPr sz="3800"/>
            </a:lvl8pPr>
            <a:lvl9pPr lvl="8" rtl="0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699" cy="6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png"/><Relationship Id="rId4" Type="http://schemas.openxmlformats.org/officeDocument/2006/relationships/image" Target="../media/image0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surveymonkey.com/r/PGQKXJ9" TargetMode="External"/><Relationship Id="rId4" Type="http://schemas.openxmlformats.org/officeDocument/2006/relationships/image" Target="../media/image01.pn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06200" y="1263125"/>
            <a:ext cx="5931600" cy="2722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Maintaining Target Language and Developing Interpersonal Communication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Laura Terrill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-161875" y="4067924"/>
            <a:ext cx="8738400" cy="1193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Provided by Ann Arbor Public Schools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in partnership with Michigan World Language Association </a:t>
            </a:r>
          </a:p>
        </p:txBody>
      </p:sp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WiFi Password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336925"/>
            <a:ext cx="59885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Connect to the WISD Public or Guest Network.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Note: If you have an iPad, </a:t>
            </a:r>
            <a:r>
              <a:rPr lang="en" sz="2200" u="sng"/>
              <a:t>don’t click done</a:t>
            </a:r>
            <a:r>
              <a:rPr lang="en" sz="2200"/>
              <a:t> after your enter your email, click </a:t>
            </a:r>
            <a:r>
              <a:rPr lang="en" sz="2200" u="sng"/>
              <a:t>accept</a:t>
            </a:r>
            <a:r>
              <a:rPr lang="en" sz="2200"/>
              <a:t>. 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You’ll need to enter your email.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Be aware that any time you close your laptop, you’ll need to go through the reconnect process again.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2375" y="984644"/>
            <a:ext cx="1676824" cy="154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Housekeeping Items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33300" y="1144125"/>
            <a:ext cx="43721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06400" lvl="0" marL="457200" rtl="0">
              <a:spcBef>
                <a:spcPts val="0"/>
              </a:spcBef>
              <a:buSzPct val="100000"/>
            </a:pPr>
            <a:r>
              <a:rPr lang="en" sz="2800"/>
              <a:t>SCECHs are available for registration in the hallway if needed</a:t>
            </a:r>
          </a:p>
          <a:p>
            <a:pPr indent="-406400" lvl="0" marL="457200" rtl="0">
              <a:spcBef>
                <a:spcPts val="0"/>
              </a:spcBef>
              <a:buSzPct val="100000"/>
            </a:pPr>
            <a:r>
              <a:rPr lang="en" sz="2800"/>
              <a:t>AAPS teachers: sign in and out and register on KALPA</a:t>
            </a:r>
          </a:p>
          <a:p>
            <a:pPr indent="-406400" lvl="0" marL="457200">
              <a:spcBef>
                <a:spcPts val="0"/>
              </a:spcBef>
              <a:buSzPct val="100000"/>
            </a:pPr>
            <a:r>
              <a:rPr lang="en" sz="2800"/>
              <a:t>Facilities- refreshments and restrooms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2475" y="1084937"/>
            <a:ext cx="2973625" cy="29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Thank you! 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72875" y="1373925"/>
            <a:ext cx="86273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MIWLA attendees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Ann Arbor Public Schools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Marci Harris World Language Coordinator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Viviana Bonafede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2016 MIWLA President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World Language Supervisor, Detroit Public Schools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Dan Noren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MIWLA President Elect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Professor of French, Ferris State University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45720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6117" y="1373925"/>
            <a:ext cx="3632707" cy="296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160825" y="260600"/>
            <a:ext cx="5137199" cy="982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2016 52nd Annual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MIWLA Conference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260937" y="1460200"/>
            <a:ext cx="38604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November 10-11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Lansing Center and Radisson Hotel Lansing at the Capitol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475" y="3640475"/>
            <a:ext cx="3375324" cy="1306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9175" y="260600"/>
            <a:ext cx="4895850" cy="413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Agenda for Today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87900" y="12430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8:30- 10:30- Maintaining the target language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10:30- 10:45- 15 minute break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10:45- 12:00-  Interpersonal mode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12:00- 1:00- Lunch on your own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1:00- 2:15- Interpersonal Strategies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2:15-2:30- 15 minute break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2:30- 4:00- The communicative classroom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4:00-4:05- Closure and evaluation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Lunch Suggestions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87900" y="1144125"/>
            <a:ext cx="44814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Map of places nearby available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List of places that deliver also available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If you want a delivery, order during the 10:30-10:45 break to allow up to an hour for delivery time</a:t>
            </a:r>
          </a:p>
          <a:p>
            <a:pPr indent="-368300" lvl="0" marL="457200">
              <a:spcBef>
                <a:spcPts val="0"/>
              </a:spcBef>
              <a:buSzPct val="100000"/>
            </a:pPr>
            <a:r>
              <a:rPr lang="en" sz="2200"/>
              <a:t>If you brought a lunch, the WISD will remain open as a place to eat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4368" y="2092625"/>
            <a:ext cx="4278276" cy="218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About Laura Terrill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87900" y="1352725"/>
            <a:ext cx="6332699" cy="3346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Taught French at all levels for 21 years before becoming the Coordinator of Foreign Language and English as a Second Language and then, Director of Curriculum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Served on the Board of Directors for Central States and ACTFL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Honors: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Founders Award for Central States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NADSFL District Supervisor of the Year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ACTFL Florence Steiner Award for Leadership.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Recently co-authored the </a:t>
            </a:r>
            <a:r>
              <a:rPr lang="en" u="sng"/>
              <a:t>ACTFL Keys to Planning for Learning: Effective Curriculum, Unit and Lesson Design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2650" y="1445520"/>
            <a:ext cx="2364500" cy="3160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90500"/>
            <a:ext cx="762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Exit Slips and Feedback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508425" y="1418449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/>
              <a:t>AAPS teachers, go to: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u="sng">
                <a:solidFill>
                  <a:schemeClr val="hlink"/>
                </a:solidFill>
                <a:hlinkClick r:id="rId3"/>
              </a:rPr>
              <a:t>https://www.surveymonkey.com/r/PGQKXJ9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lvl="0" rtl="0">
              <a:spcBef>
                <a:spcPts val="0"/>
              </a:spcBef>
              <a:buNone/>
            </a:pPr>
            <a:r>
              <a:rPr lang="en" sz="2000"/>
              <a:t>MIWLA Registrants: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Please complete feedback form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2451" y="1144125"/>
            <a:ext cx="2874175" cy="33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